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5" r:id="rId3"/>
    <p:sldId id="279" r:id="rId4"/>
    <p:sldId id="278" r:id="rId5"/>
    <p:sldId id="276" r:id="rId6"/>
    <p:sldId id="277" r:id="rId7"/>
    <p:sldId id="280" r:id="rId8"/>
    <p:sldId id="283" r:id="rId9"/>
    <p:sldId id="285" r:id="rId10"/>
    <p:sldId id="286" r:id="rId11"/>
    <p:sldId id="287" r:id="rId12"/>
    <p:sldId id="290" r:id="rId13"/>
    <p:sldId id="289" r:id="rId14"/>
    <p:sldId id="291" r:id="rId15"/>
    <p:sldId id="293" r:id="rId16"/>
    <p:sldId id="296" r:id="rId17"/>
    <p:sldId id="281" r:id="rId18"/>
    <p:sldId id="282" r:id="rId19"/>
    <p:sldId id="295" r:id="rId20"/>
    <p:sldId id="294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ibre Franklin" panose="02020500000000000000" charset="0"/>
      <p:regular r:id="rId27"/>
      <p:bold r:id="rId28"/>
      <p:italic r:id="rId29"/>
      <p:boldItalic r:id="rId30"/>
    </p:embeddedFont>
    <p:embeddedFont>
      <p:font typeface="源流明體 TTF Medium" panose="02020500000000000000" pitchFamily="18" charset="-120"/>
      <p:regular r:id="rId31"/>
    </p:embeddedFont>
    <p:embeddedFont>
      <p:font typeface="源流明體 TTF Regular" panose="02020400000000000000" pitchFamily="18" charset="-12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i2KFPqksZxmortVScQHZdCALdd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92C291-518E-4CEC-892B-5F1C681F134C}">
  <a:tblStyle styleId="{0892C291-518E-4CEC-892B-5F1C681F134C}" styleName="Table_0">
    <a:wholeTbl>
      <a:tcTxStyle b="off" i="off">
        <a:font>
          <a:latin typeface="Franklin Gothic Book"/>
          <a:ea typeface="Franklin Gothic Book"/>
          <a:cs typeface="Franklin Gothic Book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DEDED"/>
          </a:solidFill>
        </a:fill>
      </a:tcStyle>
    </a:wholeTbl>
    <a:band1H>
      <a:tcTxStyle/>
      <a:tcStyle>
        <a:tcBdr/>
        <a:fill>
          <a:solidFill>
            <a:srgbClr val="DADA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ADA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82" d="100"/>
          <a:sy n="82" d="100"/>
        </p:scale>
        <p:origin x="470" y="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https://www.youtube.com/watch?v=XAXjUuwCehA&amp;list=PL2SrkGHjnWcz2e6YI_TD9X6UOXi6IXLNo&amp;index=15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動畫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4447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Google CDN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也可以安裝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9361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MDN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6927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https://codepen.io/alpha-camp/pen/xxKLNRN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5709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https://medium.com/@z3337059/%E9%AA%B0%E5%AD%90%E9%81%8A%E6%88%B2-99c44e77bba8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2853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0"/>
          <p:cNvSpPr txBox="1"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ibre Franklin"/>
              <a:buNone/>
              <a:defRPr sz="7200"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/>
            </a:lvl1pPr>
            <a:lvl2pPr lvl="1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6pPr>
            <a:lvl7pPr lvl="6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7pPr>
            <a:lvl8pPr lvl="7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8pPr>
            <a:lvl9pPr lvl="8" algn="ctr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dt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ft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sldNum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2" name="Google Shape;22;p20"/>
          <p:cNvGrpSpPr/>
          <p:nvPr/>
        </p:nvGrpSpPr>
        <p:grpSpPr>
          <a:xfrm>
            <a:off x="752858" y="744469"/>
            <a:ext cx="10674116" cy="5349671"/>
            <a:chOff x="752858" y="744469"/>
            <a:chExt cx="10674116" cy="5349671"/>
          </a:xfrm>
        </p:grpSpPr>
        <p:sp>
          <p:nvSpPr>
            <p:cNvPr id="23" name="Google Shape;23;p20"/>
            <p:cNvSpPr/>
            <p:nvPr/>
          </p:nvSpPr>
          <p:spPr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4" name="Google Shape;24;p20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body" idx="1"/>
          </p:nvPr>
        </p:nvSpPr>
        <p:spPr>
          <a:xfrm rot="5400000">
            <a:off x="4386262" y="-719138"/>
            <a:ext cx="3571875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0"/>
          <p:cNvSpPr txBox="1">
            <a:spLocks noGrp="1"/>
          </p:cNvSpPr>
          <p:nvPr>
            <p:ph type="title"/>
          </p:nvPr>
        </p:nvSpPr>
        <p:spPr>
          <a:xfrm rot="5400000">
            <a:off x="7757822" y="2462895"/>
            <a:ext cx="5243244" cy="156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body" idx="1"/>
          </p:nvPr>
        </p:nvSpPr>
        <p:spPr>
          <a:xfrm rot="5400000">
            <a:off x="2839798" y="-844042"/>
            <a:ext cx="5243244" cy="817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0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latin typeface="源流明體 TTF Medium" panose="02020500000000000000" pitchFamily="18" charset="-120"/>
                <a:ea typeface="源流明體 TTF Medium" panose="02020500000000000000" pitchFamily="18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latin typeface="源流明體 TTF Medium" panose="02020500000000000000" pitchFamily="18" charset="-120"/>
                <a:ea typeface="源流明體 TTF Medium" panose="02020500000000000000" pitchFamily="18" charset="-120"/>
              </a:defRPr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9960416" y="6340175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2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2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2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2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2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2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2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2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2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章節標題" type="secHead">
  <p:cSld name="SECTION_HEADER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cap="non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" name="Google Shape;37;p22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>
                <a:solidFill>
                  <a:schemeClr val="dk2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1371600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6525403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body" idx="2"/>
          </p:nvPr>
        </p:nvSpPr>
        <p:spPr>
          <a:xfrm>
            <a:off x="1371600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3"/>
          </p:nvPr>
        </p:nvSpPr>
        <p:spPr>
          <a:xfrm>
            <a:off x="6525014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body" idx="4"/>
          </p:nvPr>
        </p:nvSpPr>
        <p:spPr>
          <a:xfrm>
            <a:off x="6525014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標題的內容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Franklin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body" idx="1"/>
          </p:nvPr>
        </p:nvSpPr>
        <p:spPr>
          <a:xfrm>
            <a:off x="6256020" y="685801"/>
            <a:ext cx="5212080" cy="517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/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 sz="1800"/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/>
            </a:lvl5pPr>
            <a:lvl6pPr marL="2743200" lvl="5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/>
            </a:lvl7pPr>
            <a:lvl8pPr marL="3657600" lvl="7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body" idx="2"/>
          </p:nvPr>
        </p:nvSpPr>
        <p:spPr>
          <a:xfrm>
            <a:off x="723900" y="2856344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dt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ft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" name="Google Shape;71;p27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標題的圖片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Franklin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2000"/>
              <a:buFont typeface="Libre Franklin"/>
              <a:buNone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0" name="Google Shape;80;p2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Char char="–"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" name="Google Shape;15;p19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png"/><Relationship Id="rId4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ibre Franklin"/>
              <a:buNone/>
            </a:pPr>
            <a:r>
              <a:rPr lang="en-US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JavaScript</a:t>
            </a:r>
            <a:r>
              <a:rPr lang="zh-TW" altLang="en-US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 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98" name="Google Shape;98;p1"/>
          <p:cNvSpPr txBox="1"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</a:pPr>
            <a:r>
              <a:rPr lang="zh-TW" dirty="0">
                <a:latin typeface="源流明體 TTF Medium" panose="02020500000000000000" pitchFamily="18" charset="-120"/>
                <a:ea typeface="源流明體 TTF Medium" panose="02020500000000000000" pitchFamily="18" charset="-120"/>
              </a:rPr>
              <a:t>debuGEO</a:t>
            </a:r>
            <a:endParaRPr dirty="0"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370785" y="5782734"/>
            <a:ext cx="2827867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  <a:cs typeface="Libre Franklin"/>
                <a:sym typeface="Libre Franklin"/>
              </a:rPr>
              <a:t>導讀人：</a:t>
            </a:r>
            <a:r>
              <a:rPr lang="zh-TW" altLang="en-US" sz="2400" dirty="0">
                <a:solidFill>
                  <a:schemeClr val="dk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  <a:cs typeface="Libre Franklin"/>
                <a:sym typeface="Libre Franklin"/>
              </a:rPr>
              <a:t>江昭蓉</a:t>
            </a:r>
            <a:endParaRPr sz="2400" b="0" i="0" u="none" strike="noStrike" cap="none" dirty="0">
              <a:solidFill>
                <a:schemeClr val="dk1"/>
              </a:solidFill>
              <a:latin typeface="源流明體 TTF Medium" panose="02020500000000000000" pitchFamily="18" charset="-120"/>
              <a:ea typeface="源流明體 TTF Medium" panose="02020500000000000000" pitchFamily="18" charset="-120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 sz="2400" b="0" i="0" u="none" strike="noStrike" cap="none" dirty="0">
                <a:solidFill>
                  <a:schemeClr val="dk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  <a:cs typeface="Libre Franklin"/>
                <a:sym typeface="Libre Franklin"/>
              </a:rPr>
              <a:t>202103</a:t>
            </a:r>
            <a:r>
              <a:rPr lang="en-US" altLang="zh-TW" sz="2400" b="0" i="0" u="none" strike="noStrike" cap="none" dirty="0">
                <a:solidFill>
                  <a:schemeClr val="dk1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  <a:cs typeface="Libre Franklin"/>
                <a:sym typeface="Libre Franklin"/>
              </a:rPr>
              <a:t>30</a:t>
            </a:r>
            <a:endParaRPr dirty="0">
              <a:latin typeface="源流明體 TTF Medium" panose="02020500000000000000" pitchFamily="18" charset="-120"/>
              <a:ea typeface="源流明體 TTF Medium" panose="02020500000000000000" pitchFamily="18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F27E3B-36DC-4F4E-B671-59235A2E0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br>
              <a:rPr lang="en-US" altLang="zh-TW" dirty="0"/>
            </a:br>
            <a:r>
              <a:rPr lang="zh-TW" altLang="en-US" dirty="0"/>
              <a:t> 引用</a:t>
            </a:r>
            <a:r>
              <a:rPr lang="en-US" altLang="zh-TW" dirty="0" err="1"/>
              <a:t>JQuery</a:t>
            </a:r>
            <a:r>
              <a:rPr lang="zh-TW" altLang="en-US" dirty="0"/>
              <a:t>函式庫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26A30E-8834-408C-9EC7-6A0C8A24D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打開</a:t>
            </a:r>
            <a:r>
              <a:rPr lang="en-US" altLang="zh-TW" dirty="0"/>
              <a:t>:</a:t>
            </a:r>
          </a:p>
          <a:p>
            <a:pPr marL="114300" indent="0">
              <a:buNone/>
            </a:pPr>
            <a:r>
              <a:rPr lang="en-US" altLang="zh-TW" dirty="0"/>
              <a:t>&lt;script </a:t>
            </a:r>
            <a:r>
              <a:rPr lang="en-US" altLang="zh-TW" dirty="0" err="1"/>
              <a:t>src</a:t>
            </a:r>
            <a:r>
              <a:rPr lang="en-US" altLang="zh-TW" dirty="0">
                <a:solidFill>
                  <a:srgbClr val="FF0000"/>
                </a:solidFill>
              </a:rPr>
              <a:t>="jquery-3.6.0.min.js</a:t>
            </a:r>
            <a:r>
              <a:rPr lang="en-US" altLang="zh-TW" dirty="0"/>
              <a:t>"&gt;&lt;/script&gt;</a:t>
            </a:r>
          </a:p>
          <a:p>
            <a:pPr marL="11430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157AAE-CDD5-4624-80DE-6D7A350779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06BBE5-5931-4C32-BBF0-5231E2007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14" b="73776"/>
          <a:stretch/>
        </p:blipFill>
        <p:spPr>
          <a:xfrm>
            <a:off x="1589241" y="3519943"/>
            <a:ext cx="3515420" cy="6348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F78B29F-0FF1-4D44-BEF2-CDA49E8A7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19943"/>
            <a:ext cx="5718634" cy="28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12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AFA82-5F19-4DCA-875F-A803E804A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Jquery</a:t>
            </a:r>
            <a:r>
              <a:rPr lang="zh-TW" altLang="en-US" dirty="0"/>
              <a:t>撰寫位置很重要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2FE3BD-9AF0-4763-9517-7E4CEEEB5C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3D3F51-1C1D-4C63-8C4C-A1DBE18ED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29"/>
          <a:stretch/>
        </p:blipFill>
        <p:spPr>
          <a:xfrm rot="16200000">
            <a:off x="3836901" y="-894856"/>
            <a:ext cx="4336946" cy="100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2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1EE301-E3DD-4154-9C08-4958A8CE1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什麼是</a:t>
            </a:r>
            <a:r>
              <a:rPr lang="en-US" altLang="zh-TW" b="1" dirty="0"/>
              <a:t>DOM</a:t>
            </a:r>
            <a:br>
              <a:rPr lang="en-US" altLang="zh-TW" b="1" dirty="0"/>
            </a:b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B94448-F658-434F-823B-E7B53B6C6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79973"/>
            <a:ext cx="9601200" cy="3581400"/>
          </a:xfrm>
        </p:spPr>
        <p:txBody>
          <a:bodyPr/>
          <a:lstStyle/>
          <a:p>
            <a:r>
              <a:rPr lang="en-US" altLang="zh-TW" dirty="0"/>
              <a:t>DOM </a:t>
            </a:r>
            <a:r>
              <a:rPr lang="zh-TW" altLang="en-US" dirty="0"/>
              <a:t>全名為 </a:t>
            </a:r>
            <a:r>
              <a:rPr lang="en-US" altLang="zh-TW" dirty="0"/>
              <a:t>Document Object Model </a:t>
            </a:r>
            <a:r>
              <a:rPr lang="zh-TW" altLang="en-US" dirty="0"/>
              <a:t>中文翻譯為 文件物件模型，看起來很抽象但其實就是把一份 </a:t>
            </a:r>
            <a:r>
              <a:rPr lang="en-US" altLang="zh-TW" dirty="0"/>
              <a:t>HTML </a:t>
            </a:r>
            <a:r>
              <a:rPr lang="zh-TW" altLang="en-US" dirty="0"/>
              <a:t>文件內的各個標籤，包括文字、圖片等等都定義成物件，而這些物件最終會形成一個樹狀結構，下面有一張示意圖可以參考。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648829-B4A5-427A-8551-D5BD8AA230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612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52742C-A4AA-46F9-957A-6F5FEE0C1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69465"/>
            <a:ext cx="9601200" cy="1485900"/>
          </a:xfrm>
        </p:spPr>
        <p:txBody>
          <a:bodyPr/>
          <a:lstStyle/>
          <a:p>
            <a:r>
              <a:rPr lang="en-US" altLang="zh-TW" dirty="0"/>
              <a:t>DOM</a:t>
            </a:r>
            <a:r>
              <a:rPr lang="zh-TW" altLang="en-US" dirty="0"/>
              <a:t>元素互動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28E511-DC25-4991-BA5D-F627FA06F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/>
          </a:p>
          <a:p>
            <a:pPr marL="11430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2921C-7981-4917-8194-F1E687A0A9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EC6D6A-5B0A-408F-8C7A-2B98BCF3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710" y="2060658"/>
            <a:ext cx="4270568" cy="36620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0AAB676-F6DF-4EF0-9D8E-2F0F7CDFD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12" y="1203649"/>
            <a:ext cx="6389507" cy="5654351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CB5812F4-95C8-4E74-9B1F-A580C3110CE5}"/>
              </a:ext>
            </a:extLst>
          </p:cNvPr>
          <p:cNvSpPr/>
          <p:nvPr/>
        </p:nvSpPr>
        <p:spPr>
          <a:xfrm>
            <a:off x="2998896" y="2462588"/>
            <a:ext cx="37286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A584C8-9A48-4ED2-831D-00A3F676C4FF}"/>
              </a:ext>
            </a:extLst>
          </p:cNvPr>
          <p:cNvSpPr txBox="1"/>
          <p:nvPr/>
        </p:nvSpPr>
        <p:spPr>
          <a:xfrm>
            <a:off x="3510029" y="2381772"/>
            <a:ext cx="1207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透明度</a:t>
            </a:r>
          </a:p>
        </p:txBody>
      </p:sp>
    </p:spTree>
    <p:extLst>
      <p:ext uri="{BB962C8B-B14F-4D97-AF65-F5344CB8AC3E}">
        <p14:creationId xmlns:p14="http://schemas.microsoft.com/office/powerpoint/2010/main" val="301382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E2A800-DFA6-42CE-A9B1-A288C0BA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製作網頁布告欄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7EDDBE-931D-417E-BED4-974F1CDA0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44375"/>
            <a:ext cx="9601200" cy="3581400"/>
          </a:xfrm>
        </p:spPr>
        <p:txBody>
          <a:bodyPr/>
          <a:lstStyle/>
          <a:p>
            <a:r>
              <a:rPr lang="zh-TW" altLang="en-US" dirty="0"/>
              <a:t>打開</a:t>
            </a:r>
            <a:r>
              <a:rPr lang="en-US" altLang="zh-TW" dirty="0"/>
              <a:t>jQuery02</a:t>
            </a:r>
            <a:r>
              <a:rPr lang="zh-TW" altLang="en-US" dirty="0"/>
              <a:t>檔案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EDF8E0-733C-4A61-8C4D-245344DD9E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14</a:t>
            </a:fld>
            <a:endParaRPr lang="zh-TW" altLang="en-US"/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B6CBDED9-323A-4D18-B0F7-C3AB780899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793701"/>
              </p:ext>
            </p:extLst>
          </p:nvPr>
        </p:nvGraphicFramePr>
        <p:xfrm>
          <a:off x="1043496" y="5941168"/>
          <a:ext cx="9874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封裝程式殼層物件" showAsIcon="1" r:id="rId3" imgW="988200" imgH="532800" progId="Package">
                  <p:embed/>
                </p:oleObj>
              </mc:Choice>
              <mc:Fallback>
                <p:oleObj name="封裝程式殼層物件" showAsIcon="1" r:id="rId3" imgW="98820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3496" y="5941168"/>
                        <a:ext cx="98742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828A2ED6-C609-46B2-9F3A-DE9F06590E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242"/>
          <a:stretch/>
        </p:blipFill>
        <p:spPr>
          <a:xfrm>
            <a:off x="1073088" y="2690363"/>
            <a:ext cx="10287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E2A800-DFA6-42CE-A9B1-A288C0BA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製作網頁布告欄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7EDDBE-931D-417E-BED4-974F1CDA0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44375"/>
            <a:ext cx="9601200" cy="3581400"/>
          </a:xfrm>
        </p:spPr>
        <p:txBody>
          <a:bodyPr/>
          <a:lstStyle/>
          <a:p>
            <a:r>
              <a:rPr lang="zh-TW" altLang="en-US" dirty="0"/>
              <a:t>打開</a:t>
            </a:r>
            <a:r>
              <a:rPr lang="en-US" altLang="zh-TW" dirty="0"/>
              <a:t>jQuery03</a:t>
            </a:r>
            <a:r>
              <a:rPr lang="zh-TW" altLang="en-US" dirty="0"/>
              <a:t>檔案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EDF8E0-733C-4A61-8C4D-245344DD9E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15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1531FCC-BBA2-4BBE-972C-7663B6800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12" y="3037622"/>
            <a:ext cx="11004544" cy="238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3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075B94-AF7C-4B0C-A6E2-752B6620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F2CC12-EEEA-40EA-A44F-E58E2CD9C5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0F0177-D65C-4DC5-A7CA-8EFF34A6DA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794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BAB45-36C0-454C-BDFD-C5960F6B0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52466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A2</a:t>
            </a:r>
            <a:br>
              <a:rPr lang="en-US" altLang="zh-TW" dirty="0"/>
            </a:br>
            <a:r>
              <a:rPr lang="zh-TW" altLang="en-US" dirty="0"/>
              <a:t>熊弟向虎哥挑戰，兩個人決定擲骰子比大小。讓我們來寫一支小程式，模擬他們的比賽。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F1AF81-B627-4F19-B572-2901E5D34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758775"/>
            <a:ext cx="9601200" cy="3581400"/>
          </a:xfrm>
        </p:spPr>
        <p:txBody>
          <a:bodyPr/>
          <a:lstStyle/>
          <a:p>
            <a:r>
              <a:rPr lang="zh-TW" altLang="en-US" dirty="0"/>
              <a:t>運用 </a:t>
            </a:r>
            <a:r>
              <a:rPr lang="en-US" altLang="zh-TW" dirty="0"/>
              <a:t>for </a:t>
            </a:r>
            <a:r>
              <a:rPr lang="zh-TW" altLang="en-US" dirty="0"/>
              <a:t>迴圈來讓他們連續玩 </a:t>
            </a:r>
            <a:r>
              <a:rPr lang="en-US" altLang="zh-TW" dirty="0"/>
              <a:t>10 </a:t>
            </a:r>
            <a:r>
              <a:rPr lang="zh-TW" altLang="en-US" dirty="0"/>
              <a:t>局比賽</a:t>
            </a:r>
          </a:p>
          <a:p>
            <a:r>
              <a:rPr lang="zh-TW" altLang="en-US" dirty="0"/>
              <a:t>在輸出結果的時候，一併輸出「玩到第幾局」的資訊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F03FEC-74BC-48E8-B4A7-86BA0267B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A52737-9F4A-4BF1-BBC1-33416DD09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91146"/>
            <a:ext cx="4323630" cy="29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0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77CA04-B27C-4F12-9A8B-8558AF88AA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18</a:t>
            </a:fld>
            <a:endParaRPr lang="zh-TW" altLang="en-US"/>
          </a:p>
        </p:txBody>
      </p:sp>
      <p:pic>
        <p:nvPicPr>
          <p:cNvPr id="5124" name="Picture 4" descr="https://assets-lighthouse.s3.amazonaws.com/uploads/image/file/8724/ExportedContentImage_01.png">
            <a:extLst>
              <a:ext uri="{FF2B5EF4-FFF2-40B4-BE49-F238E27FC236}">
                <a16:creationId xmlns:a16="http://schemas.microsoft.com/office/drawing/2014/main" id="{54C02DC5-8A53-48F1-A0D8-AD63CD933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48"/>
          <a:stretch/>
        </p:blipFill>
        <p:spPr bwMode="auto">
          <a:xfrm>
            <a:off x="1034249" y="621437"/>
            <a:ext cx="7111343" cy="522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264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0C9946-A3C4-4EE8-B33C-A9D23C1B8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D1EF399-551E-4C36-99A6-6CBF63FD7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C16884-0B5E-4C25-9D7C-FAB5901D2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25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C3F6A9-B86B-4A9C-BF0F-D0FCC1528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2033"/>
          </a:xfrm>
        </p:spPr>
        <p:txBody>
          <a:bodyPr/>
          <a:lstStyle/>
          <a:p>
            <a:r>
              <a:rPr lang="en-US" altLang="zh-TW" dirty="0"/>
              <a:t>for &amp; while loop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FFEB72-71CD-4D1F-8640-5C1F8A4DD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27833"/>
            <a:ext cx="9601200" cy="3581400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zh-TW" altLang="en-US" sz="3200" dirty="0">
                <a:solidFill>
                  <a:srgbClr val="030303"/>
                </a:solidFill>
                <a:latin typeface="Noto Sans TC"/>
              </a:rPr>
              <a:t>使用 </a:t>
            </a:r>
            <a:r>
              <a:rPr lang="en-US" altLang="zh-TW" sz="3200" dirty="0">
                <a:solidFill>
                  <a:srgbClr val="030303"/>
                </a:solidFill>
                <a:latin typeface="Noto Sans TC"/>
              </a:rPr>
              <a:t>while </a:t>
            </a:r>
            <a:r>
              <a:rPr lang="zh-TW" altLang="en-US" sz="3200" dirty="0">
                <a:solidFill>
                  <a:srgbClr val="030303"/>
                </a:solidFill>
                <a:latin typeface="Noto Sans TC"/>
              </a:rPr>
              <a:t>和 </a:t>
            </a:r>
            <a:r>
              <a:rPr lang="en-US" altLang="zh-TW" sz="3200" dirty="0">
                <a:solidFill>
                  <a:srgbClr val="030303"/>
                </a:solidFill>
                <a:latin typeface="Noto Sans TC"/>
              </a:rPr>
              <a:t>for </a:t>
            </a:r>
            <a:r>
              <a:rPr lang="zh-TW" altLang="en-US" sz="3200" dirty="0">
                <a:solidFill>
                  <a:srgbClr val="030303"/>
                </a:solidFill>
                <a:latin typeface="Noto Sans TC"/>
              </a:rPr>
              <a:t>迴圈重複執行動作</a:t>
            </a:r>
            <a:endParaRPr lang="en-US" altLang="zh-TW" sz="3200" dirty="0">
              <a:solidFill>
                <a:srgbClr val="030303"/>
              </a:solidFill>
              <a:latin typeface="Noto Sans TC"/>
            </a:endParaRPr>
          </a:p>
          <a:p>
            <a:pPr marL="628650" indent="-514350">
              <a:buFont typeface="+mj-lt"/>
              <a:buAutoNum type="arabicPeriod"/>
            </a:pPr>
            <a:r>
              <a:rPr lang="zh-TW" altLang="en-US" sz="3200" dirty="0">
                <a:solidFill>
                  <a:srgbClr val="030303"/>
                </a:solidFill>
                <a:latin typeface="Noto Sans TC"/>
              </a:rPr>
              <a:t>瞭解無窮迴圈的發生情況</a:t>
            </a:r>
            <a:endParaRPr lang="en-US" altLang="zh-TW" sz="3200" dirty="0">
              <a:solidFill>
                <a:srgbClr val="030303"/>
              </a:solidFill>
              <a:latin typeface="Noto Sans TC"/>
            </a:endParaRPr>
          </a:p>
          <a:p>
            <a:pPr marL="628650" indent="-514350">
              <a:buFont typeface="+mj-lt"/>
              <a:buAutoNum type="arabicPeriod"/>
            </a:pPr>
            <a:r>
              <a:rPr lang="zh-TW" altLang="en-US" sz="3200" dirty="0">
                <a:solidFill>
                  <a:srgbClr val="030303"/>
                </a:solidFill>
                <a:latin typeface="Noto Sans TC"/>
              </a:rPr>
              <a:t>使用 </a:t>
            </a:r>
            <a:r>
              <a:rPr lang="en-US" altLang="zh-TW" sz="3200" dirty="0">
                <a:solidFill>
                  <a:srgbClr val="030303"/>
                </a:solidFill>
                <a:latin typeface="Noto Sans TC"/>
              </a:rPr>
              <a:t>break </a:t>
            </a:r>
            <a:r>
              <a:rPr lang="zh-TW" altLang="en-US" sz="3200" dirty="0">
                <a:solidFill>
                  <a:srgbClr val="030303"/>
                </a:solidFill>
                <a:latin typeface="Noto Sans TC"/>
              </a:rPr>
              <a:t>跳出迴圈</a:t>
            </a:r>
            <a:endParaRPr lang="en-US" altLang="zh-TW" sz="3200" dirty="0">
              <a:solidFill>
                <a:srgbClr val="030303"/>
              </a:solidFill>
              <a:latin typeface="Noto Sans TC"/>
            </a:endParaRPr>
          </a:p>
          <a:p>
            <a:pPr marL="628650" indent="-514350">
              <a:buFont typeface="+mj-lt"/>
              <a:buAutoNum type="arabicPeriod"/>
            </a:pPr>
            <a:r>
              <a:rPr lang="zh-TW" altLang="en-US" sz="3200" dirty="0">
                <a:solidFill>
                  <a:srgbClr val="030303"/>
                </a:solidFill>
                <a:latin typeface="Noto Sans TC"/>
              </a:rPr>
              <a:t>瞭解在迴圈裡宣告的變數，只會在迴圈裡存在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C50357-51C2-4615-8C38-3EAA1D3CD9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056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AFBAE8-4E1A-4B4A-B9FD-7F9C1D87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895673-B37E-42E9-926F-1ECF1CCBE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 err="1"/>
              <a:t>Element.innerHTML</a:t>
            </a:r>
            <a:endParaRPr lang="en-US" altLang="zh-TW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7C9235-3879-4DA8-9B36-CADFBA3FC9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760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7D9F28-F08F-423E-BC03-D2CD3A2F8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B9CD59-D68C-4899-8581-EA627CC2D2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83C136-6861-44DC-B42F-1C59269A7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584"/>
            <a:ext cx="4783081" cy="4446973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9D65DE0-19A7-47E4-9877-DD840BE5A2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89721" y="429768"/>
            <a:ext cx="5295530" cy="3108543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800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x = 1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800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(x &lt;= 3) 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800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console.log(`I have looped ${x} time(s)...`)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800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x++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800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800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console.log('Finished!')</a:t>
            </a:r>
            <a:endParaRPr kumimoji="0" lang="zh-TW" altLang="zh-TW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9439A2C-6700-42A0-9E13-DD32558F2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303" y="4649463"/>
            <a:ext cx="11086345" cy="175432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rgbClr val="303840"/>
                </a:solidFill>
                <a:effectLst/>
                <a:latin typeface="源流明體 TTF Regular" panose="02020400000000000000" pitchFamily="18" charset="-120"/>
                <a:ea typeface="源流明體 TTF Regular" panose="02020400000000000000" pitchFamily="18" charset="-120"/>
              </a:rPr>
              <a:t>關鍵字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源流明體 TTF Regular" panose="02020400000000000000" pitchFamily="18" charset="-120"/>
                <a:ea typeface="源流明體 TTF Regular" panose="02020400000000000000" pitchFamily="18" charset="-120"/>
              </a:rPr>
              <a:t>：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088696"/>
                </a:solidFill>
                <a:effectLst/>
                <a:latin typeface="源流明體 TTF Regular" panose="02020400000000000000" pitchFamily="18" charset="-120"/>
                <a:ea typeface="源流明體 TTF Regular" panose="02020400000000000000" pitchFamily="18" charset="-120"/>
                <a:cs typeface="Courier New" panose="02070309020205020404" pitchFamily="49" charset="0"/>
              </a:rPr>
              <a:t>while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源流明體 TTF Regular" panose="02020400000000000000" pitchFamily="18" charset="-120"/>
                <a:ea typeface="源流明體 TTF Regular" panose="02020400000000000000" pitchFamily="18" charset="-120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rgbClr val="303840"/>
                </a:solidFill>
                <a:effectLst/>
                <a:latin typeface="源流明體 TTF Regular" panose="02020400000000000000" pitchFamily="18" charset="-120"/>
                <a:ea typeface="源流明體 TTF Regular" panose="02020400000000000000" pitchFamily="18" charset="-120"/>
              </a:rPr>
              <a:t>條件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源流明體 TTF Regular" panose="02020400000000000000" pitchFamily="18" charset="-120"/>
                <a:ea typeface="源流明體 TTF Regular" panose="02020400000000000000" pitchFamily="18" charset="-120"/>
              </a:rPr>
              <a:t>：在 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088696"/>
                </a:solidFill>
                <a:effectLst/>
                <a:latin typeface="源流明體 TTF Regular" panose="02020400000000000000" pitchFamily="18" charset="-120"/>
                <a:ea typeface="源流明體 TTF Regular" panose="02020400000000000000" pitchFamily="18" charset="-120"/>
                <a:cs typeface="Courier New" panose="02070309020205020404" pitchFamily="49" charset="0"/>
              </a:rPr>
              <a:t>( )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源流明體 TTF Regular" panose="02020400000000000000" pitchFamily="18" charset="-120"/>
                <a:ea typeface="源流明體 TTF Regular" panose="02020400000000000000" pitchFamily="18" charset="-120"/>
              </a:rPr>
              <a:t> 裡面定義條件，只要條件表達式 (expression) 回傳 true，就會執行 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088696"/>
                </a:solidFill>
                <a:effectLst/>
                <a:latin typeface="源流明體 TTF Regular" panose="02020400000000000000" pitchFamily="18" charset="-120"/>
                <a:ea typeface="源流明體 TTF Regular" panose="02020400000000000000" pitchFamily="18" charset="-120"/>
                <a:cs typeface="Courier New" panose="02070309020205020404" pitchFamily="49" charset="0"/>
              </a:rPr>
              <a:t>{}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源流明體 TTF Regular" panose="02020400000000000000" pitchFamily="18" charset="-120"/>
                <a:ea typeface="源流明體 TTF Regular" panose="02020400000000000000" pitchFamily="18" charset="-120"/>
              </a:rPr>
              <a:t> 裡的程序；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rgbClr val="303840"/>
                </a:solidFill>
                <a:effectLst/>
                <a:latin typeface="源流明體 TTF Regular" panose="02020400000000000000" pitchFamily="18" charset="-120"/>
                <a:ea typeface="源流明體 TTF Regular" panose="02020400000000000000" pitchFamily="18" charset="-120"/>
              </a:rPr>
              <a:t>執行程序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源流明體 TTF Regular" panose="02020400000000000000" pitchFamily="18" charset="-120"/>
                <a:ea typeface="源流明體 TTF Regular" panose="02020400000000000000" pitchFamily="18" charset="-120"/>
              </a:rPr>
              <a:t>：將你希望重複的動作定義在 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088696"/>
                </a:solidFill>
                <a:effectLst/>
                <a:latin typeface="源流明體 TTF Regular" panose="02020400000000000000" pitchFamily="18" charset="-120"/>
                <a:ea typeface="源流明體 TTF Regular" panose="02020400000000000000" pitchFamily="18" charset="-120"/>
                <a:cs typeface="Courier New" panose="02070309020205020404" pitchFamily="49" charset="0"/>
              </a:rPr>
              <a:t>{ }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源流明體 TTF Regular" panose="02020400000000000000" pitchFamily="18" charset="-120"/>
                <a:ea typeface="源流明體 TTF Regular" panose="02020400000000000000" pitchFamily="18" charset="-120"/>
              </a:rPr>
              <a:t>之中。 使用 while 時需要設定一組條件式，這裡的使用方式和 if-else 的條件式相同，需要注意的地方也一樣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源流明體 TTF Regular" panose="02020400000000000000" pitchFamily="18" charset="-120"/>
                <a:ea typeface="源流明體 TTF Regular" panose="02020400000000000000" pitchFamily="18" charset="-12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47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1A458-B757-47B1-B6D5-66367F4A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18" y="113211"/>
            <a:ext cx="9601200" cy="801356"/>
          </a:xfrm>
        </p:spPr>
        <p:txBody>
          <a:bodyPr/>
          <a:lstStyle/>
          <a:p>
            <a:r>
              <a:rPr lang="zh-TW" altLang="en-US" b="1" dirty="0"/>
              <a:t>小心無窮迴圈  （</a:t>
            </a:r>
            <a:r>
              <a:rPr lang="en-US" altLang="zh-TW" b="1" dirty="0"/>
              <a:t>infinite loop</a:t>
            </a:r>
            <a:r>
              <a:rPr lang="zh-TW" altLang="en-US" b="1" dirty="0"/>
              <a:t>）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70A0678-6EB9-4F73-A62D-1FF292859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218" y="3236712"/>
            <a:ext cx="5711584" cy="1696191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1EC947-0B5F-40BE-B285-2335918346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D8D92A-8D8B-44CE-B9F3-2E62091F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235" y="3984835"/>
            <a:ext cx="3333750" cy="2562225"/>
          </a:xfrm>
          <a:prstGeom prst="rect">
            <a:avLst/>
          </a:prstGeom>
        </p:spPr>
      </p:pic>
      <p:pic>
        <p:nvPicPr>
          <p:cNvPr id="2050" name="Picture 2" descr="https://assets-lighthouse.alphacamp.co/uploads/image/file/8683/ExportedContentImage_00.png">
            <a:extLst>
              <a:ext uri="{FF2B5EF4-FFF2-40B4-BE49-F238E27FC236}">
                <a16:creationId xmlns:a16="http://schemas.microsoft.com/office/drawing/2014/main" id="{5B0BB0E1-F085-46F4-93A6-2B75DBB7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68" y="1224881"/>
            <a:ext cx="8154640" cy="551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352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6F8C97-A4C7-420E-9357-0D5A04580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A84535-98FF-473B-83D7-F9F46E0B7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14" t="28020" r="1182"/>
          <a:stretch/>
        </p:blipFill>
        <p:spPr>
          <a:xfrm>
            <a:off x="1281630" y="429600"/>
            <a:ext cx="9691170" cy="559036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8EA72E-BD4D-4974-995C-7706F3F16E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396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BB871D-0575-489E-A7F0-988315BBB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099E44-3EE0-45C4-9D6E-29ACE4D2C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929762-4BEA-4C4B-AB0B-28AD380A7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6</a:t>
            </a:fld>
            <a:endParaRPr lang="zh-TW" altLang="en-US"/>
          </a:p>
        </p:txBody>
      </p:sp>
      <p:pic>
        <p:nvPicPr>
          <p:cNvPr id="1026" name="Picture 2" descr="https://assets-lighthouse.alphacamp.co/uploads/image/file/10422/ExportedContentImage_22.png">
            <a:extLst>
              <a:ext uri="{FF2B5EF4-FFF2-40B4-BE49-F238E27FC236}">
                <a16:creationId xmlns:a16="http://schemas.microsoft.com/office/drawing/2014/main" id="{E8216258-852B-4809-82AD-E5963C7B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69" y="159819"/>
            <a:ext cx="11404879" cy="484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C212338A-02C9-4941-8872-0675A9F4D3F3}"/>
              </a:ext>
            </a:extLst>
          </p:cNvPr>
          <p:cNvSpPr txBox="1">
            <a:spLocks/>
          </p:cNvSpPr>
          <p:nvPr/>
        </p:nvSpPr>
        <p:spPr>
          <a:xfrm>
            <a:off x="635292" y="3895761"/>
            <a:ext cx="10632489" cy="315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源流明體 TTF Medium" panose="02020500000000000000" pitchFamily="18" charset="-120"/>
                <a:ea typeface="源流明體 TTF Medium" panose="02020500000000000000" pitchFamily="18" charset="-120"/>
                <a:cs typeface="Libre Franklin"/>
                <a:sym typeface="Libre Franklin"/>
              </a:defRPr>
            </a:lvl1pPr>
            <a:lvl2pPr marL="914400" marR="0" lvl="1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114300" indent="0">
              <a:buNone/>
            </a:pPr>
            <a:r>
              <a:rPr lang="zh-TW" altLang="en-US" sz="2800" dirty="0"/>
              <a:t>關鍵字：</a:t>
            </a:r>
            <a:r>
              <a:rPr lang="en-US" altLang="zh-TW" sz="2800" dirty="0"/>
              <a:t>for</a:t>
            </a:r>
            <a:r>
              <a:rPr lang="zh-TW" altLang="en-US" sz="2800" dirty="0"/>
              <a:t>；</a:t>
            </a:r>
          </a:p>
          <a:p>
            <a:pPr marL="114300" indent="0">
              <a:buNone/>
            </a:pPr>
            <a:r>
              <a:rPr lang="zh-TW" altLang="en-US" sz="2800" dirty="0"/>
              <a:t>條件：在 </a:t>
            </a:r>
            <a:r>
              <a:rPr lang="en-US" altLang="zh-TW" sz="2800" dirty="0"/>
              <a:t>( ) </a:t>
            </a:r>
            <a:r>
              <a:rPr lang="zh-TW" altLang="en-US" sz="2800" dirty="0"/>
              <a:t>裡面需要定義三種資訊：</a:t>
            </a:r>
          </a:p>
          <a:p>
            <a:pPr marL="114300" indent="0">
              <a:buNone/>
            </a:pPr>
            <a:r>
              <a:rPr lang="zh-TW" altLang="en-US" sz="2800" dirty="0"/>
              <a:t>宣告索引變數，請注意需要關鍵字如 </a:t>
            </a:r>
            <a:r>
              <a:rPr lang="en-US" altLang="zh-TW" sz="2800" dirty="0"/>
              <a:t>let x = 1</a:t>
            </a:r>
            <a:r>
              <a:rPr lang="zh-TW" altLang="en-US" sz="2800" dirty="0"/>
              <a:t>；</a:t>
            </a:r>
          </a:p>
          <a:p>
            <a:pPr marL="114300" indent="0">
              <a:buNone/>
            </a:pPr>
            <a:r>
              <a:rPr lang="zh-TW" altLang="en-US" sz="2800" dirty="0"/>
              <a:t>執行條件，如 </a:t>
            </a:r>
            <a:r>
              <a:rPr lang="en-US" altLang="zh-TW" sz="2800" dirty="0"/>
              <a:t>x &lt;= 3</a:t>
            </a:r>
            <a:r>
              <a:rPr lang="zh-TW" altLang="en-US" sz="2800" dirty="0"/>
              <a:t>，在此條件為 </a:t>
            </a:r>
            <a:r>
              <a:rPr lang="en-US" altLang="zh-TW" sz="2800" dirty="0"/>
              <a:t>true </a:t>
            </a:r>
            <a:r>
              <a:rPr lang="zh-TW" altLang="en-US" sz="2800" dirty="0"/>
              <a:t>時 ，迴圈都會執行；</a:t>
            </a:r>
          </a:p>
          <a:p>
            <a:pPr marL="114300" indent="0">
              <a:buNone/>
            </a:pPr>
            <a:r>
              <a:rPr lang="zh-TW" altLang="en-US" sz="2800" dirty="0"/>
              <a:t>每次迭代的變化，如 </a:t>
            </a:r>
            <a:r>
              <a:rPr lang="en-US" altLang="zh-TW" sz="2800" dirty="0"/>
              <a:t>x++ </a:t>
            </a:r>
            <a:r>
              <a:rPr lang="zh-TW" altLang="en-US" sz="2800" dirty="0"/>
              <a:t>讓迴圈每執行一次，做為索引的變數 </a:t>
            </a:r>
            <a:r>
              <a:rPr lang="en-US" altLang="zh-TW" sz="2800" dirty="0"/>
              <a:t>x </a:t>
            </a:r>
            <a:r>
              <a:rPr lang="zh-TW" altLang="en-US" sz="2800" dirty="0"/>
              <a:t>就會加 </a:t>
            </a:r>
            <a:r>
              <a:rPr lang="en-US" altLang="zh-TW" sz="2800" dirty="0"/>
              <a:t>1</a:t>
            </a:r>
            <a:r>
              <a:rPr lang="zh-TW" altLang="en-US" sz="2800" dirty="0"/>
              <a:t>。</a:t>
            </a:r>
          </a:p>
          <a:p>
            <a:pPr marL="114300" indent="0">
              <a:buNone/>
            </a:pPr>
            <a:r>
              <a:rPr lang="zh-TW" altLang="en-US" sz="2800" dirty="0"/>
              <a:t>執行程序：將你希望重複的動作定義在 </a:t>
            </a:r>
            <a:r>
              <a:rPr lang="en-US" altLang="zh-TW" sz="2800" dirty="0"/>
              <a:t>{ }</a:t>
            </a:r>
            <a:r>
              <a:rPr lang="zh-TW" altLang="en-US" sz="2800" dirty="0"/>
              <a:t>之中。</a:t>
            </a:r>
          </a:p>
        </p:txBody>
      </p:sp>
    </p:spTree>
    <p:extLst>
      <p:ext uri="{BB962C8B-B14F-4D97-AF65-F5344CB8AC3E}">
        <p14:creationId xmlns:p14="http://schemas.microsoft.com/office/powerpoint/2010/main" val="196532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62AC6D-7B82-4532-A7E5-780756E06D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7</a:t>
            </a:fld>
            <a:endParaRPr lang="zh-TW" altLang="en-US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8BFFFF41-1D00-4584-B8C2-E0B94EDCA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6808" y="1638300"/>
            <a:ext cx="9601200" cy="3581400"/>
          </a:xfrm>
        </p:spPr>
        <p:txBody>
          <a:bodyPr/>
          <a:lstStyle/>
          <a:p>
            <a:pPr marL="114300" indent="0">
              <a:buNone/>
            </a:pPr>
            <a:r>
              <a:rPr lang="zh-TW" altLang="en-US" dirty="0"/>
              <a:t>海綿寶寶和派大星一起寫數學作業，題目是「依序從 </a:t>
            </a:r>
            <a:r>
              <a:rPr lang="en-US" altLang="zh-TW" dirty="0"/>
              <a:t>0 </a:t>
            </a:r>
            <a:r>
              <a:rPr lang="zh-TW" altLang="en-US" dirty="0"/>
              <a:t>加到 </a:t>
            </a:r>
            <a:r>
              <a:rPr lang="en-US" altLang="zh-TW" dirty="0"/>
              <a:t>100</a:t>
            </a:r>
            <a:r>
              <a:rPr lang="zh-TW" altLang="en-US" dirty="0"/>
              <a:t>，看看總數是多少」，兩人比賽誰寫得快。</a:t>
            </a:r>
          </a:p>
          <a:p>
            <a:pPr marL="114300" indent="0">
              <a:buNone/>
            </a:pPr>
            <a:r>
              <a:rPr lang="zh-TW" altLang="en-US" dirty="0"/>
              <a:t>殊不知，暗黑派大星得到了一臺神奇計算機，只要在這臺計算機上設定程式指令，就可以快速算出答案！</a:t>
            </a:r>
          </a:p>
          <a:p>
            <a:pPr marL="114300" indent="0">
              <a:buNone/>
            </a:pPr>
            <a:r>
              <a:rPr lang="zh-TW" altLang="en-US" dirty="0"/>
              <a:t>請你分別用 </a:t>
            </a:r>
            <a:r>
              <a:rPr lang="en-US" altLang="zh-TW" dirty="0"/>
              <a:t>for </a:t>
            </a:r>
            <a:r>
              <a:rPr lang="zh-TW" altLang="en-US" dirty="0"/>
              <a:t>和 </a:t>
            </a:r>
            <a:r>
              <a:rPr lang="en-US" altLang="zh-TW" dirty="0"/>
              <a:t>while </a:t>
            </a:r>
            <a:r>
              <a:rPr lang="zh-TW" altLang="en-US" dirty="0"/>
              <a:t>迴圈來完成一模一樣的邏輯，以下的練習是幫助你複習迴圈的基本語法。</a:t>
            </a:r>
          </a:p>
          <a:p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E7E9DC-2415-4479-BD51-6DC588C54A60}"/>
              </a:ext>
            </a:extLst>
          </p:cNvPr>
          <p:cNvSpPr/>
          <p:nvPr/>
        </p:nvSpPr>
        <p:spPr>
          <a:xfrm>
            <a:off x="1761834" y="682823"/>
            <a:ext cx="28953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303840"/>
                </a:solidFill>
                <a:latin typeface="Noto Sans TC"/>
              </a:rPr>
              <a:t>A1. </a:t>
            </a:r>
            <a:r>
              <a:rPr lang="zh-TW" altLang="en-US" sz="3200" b="1" dirty="0">
                <a:solidFill>
                  <a:srgbClr val="303840"/>
                </a:solidFill>
                <a:latin typeface="Noto Sans TC"/>
              </a:rPr>
              <a:t>神奇計算機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97FE89-1A21-4827-BC89-8F48DF9963FC}"/>
              </a:ext>
            </a:extLst>
          </p:cNvPr>
          <p:cNvSpPr/>
          <p:nvPr/>
        </p:nvSpPr>
        <p:spPr>
          <a:xfrm>
            <a:off x="943992" y="420403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let sum = 0 // 設定總數，在未計算前的起始值為 0</a:t>
            </a:r>
          </a:p>
          <a:p>
            <a:endParaRPr lang="zh-TW" altLang="en-US" dirty="0"/>
          </a:p>
          <a:p>
            <a:r>
              <a:rPr lang="zh-TW" altLang="en-US" dirty="0"/>
              <a:t>// 請填入必要的程式碼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for (let i = 0;i&lt;=100;i++) {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  sum += i // 等同於 sum = sum + i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}</a:t>
            </a:r>
          </a:p>
          <a:p>
            <a:endParaRPr lang="zh-TW" altLang="en-US" dirty="0"/>
          </a:p>
          <a:p>
            <a:r>
              <a:rPr lang="zh-TW" altLang="en-US" dirty="0"/>
              <a:t>/// /////// 系統回傳值，請勿更動 //////////</a:t>
            </a:r>
          </a:p>
          <a:p>
            <a:r>
              <a:rPr lang="zh-TW" altLang="en-US" dirty="0"/>
              <a:t>sum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424B28-6C66-44AD-AEEC-FF8126E92B60}"/>
              </a:ext>
            </a:extLst>
          </p:cNvPr>
          <p:cNvSpPr/>
          <p:nvPr/>
        </p:nvSpPr>
        <p:spPr>
          <a:xfrm>
            <a:off x="5924365" y="4204037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let sum = 0 // 設定總數，在未計算前的起始值為 0</a:t>
            </a:r>
          </a:p>
          <a:p>
            <a:r>
              <a:rPr lang="zh-TW" altLang="en-US" dirty="0"/>
              <a:t>let i = 0 // 設定計數器</a:t>
            </a:r>
          </a:p>
          <a:p>
            <a:endParaRPr lang="zh-TW" altLang="en-US" dirty="0"/>
          </a:p>
          <a:p>
            <a:r>
              <a:rPr lang="zh-TW" altLang="en-US" dirty="0"/>
              <a:t>// 請填入必要的程式碼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while (i&lt;=100) {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  sum += i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  i++</a:t>
            </a:r>
          </a:p>
          <a:p>
            <a:r>
              <a:rPr lang="zh-TW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704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6B81EB-0AA7-4B28-A970-C2B7D7013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jQuery</a:t>
            </a:r>
            <a:r>
              <a:rPr lang="zh-TW" altLang="en-US" dirty="0"/>
              <a:t> 安裝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3FCF1E-43B0-4E15-8FDE-CB8726889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637" y="2171700"/>
            <a:ext cx="10034726" cy="335765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F16806-8912-4171-9078-C2A0E9D6D0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8</a:t>
            </a:fld>
            <a:endParaRPr lang="zh-TW" altLang="en-US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6D674F8B-E05E-4329-964B-C20C1B0BEB45}"/>
              </a:ext>
            </a:extLst>
          </p:cNvPr>
          <p:cNvSpPr/>
          <p:nvPr/>
        </p:nvSpPr>
        <p:spPr>
          <a:xfrm>
            <a:off x="1219200" y="3116062"/>
            <a:ext cx="361025" cy="2485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EEA375C3-E8C1-47BA-9A2D-634E5944A4DC}"/>
              </a:ext>
            </a:extLst>
          </p:cNvPr>
          <p:cNvSpPr/>
          <p:nvPr/>
        </p:nvSpPr>
        <p:spPr>
          <a:xfrm rot="5400000">
            <a:off x="8946470" y="2980678"/>
            <a:ext cx="597763" cy="756082"/>
          </a:xfrm>
          <a:prstGeom prst="rightArrow">
            <a:avLst>
              <a:gd name="adj1" fmla="val 50000"/>
              <a:gd name="adj2" fmla="val 6785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138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F9B75F-7A44-4878-A810-C1E1430D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6AD4C6B-7F84-47CE-BDF1-00A6733BA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20A4F1-55C4-46F5-AE1E-7778FECAF6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14E441-F3E7-452F-9873-DB86C1284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025" y="548180"/>
            <a:ext cx="9768350" cy="496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9893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763</Words>
  <Application>Microsoft Office PowerPoint</Application>
  <PresentationFormat>寬螢幕</PresentationFormat>
  <Paragraphs>94</Paragraphs>
  <Slides>20</Slides>
  <Notes>6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源流明體 TTF Medium</vt:lpstr>
      <vt:lpstr>源流明體 TTF Regular</vt:lpstr>
      <vt:lpstr>Noto Sans TC</vt:lpstr>
      <vt:lpstr>Arial</vt:lpstr>
      <vt:lpstr>Calibri</vt:lpstr>
      <vt:lpstr>Courier New</vt:lpstr>
      <vt:lpstr>Libre Franklin</vt:lpstr>
      <vt:lpstr>新細明體</vt:lpstr>
      <vt:lpstr>Crop</vt:lpstr>
      <vt:lpstr>封裝程式殼層物件</vt:lpstr>
      <vt:lpstr>JavaScript  </vt:lpstr>
      <vt:lpstr>for &amp; while loop</vt:lpstr>
      <vt:lpstr>PowerPoint 簡報</vt:lpstr>
      <vt:lpstr>小心無窮迴圈  （infinite loop）</vt:lpstr>
      <vt:lpstr>PowerPoint 簡報</vt:lpstr>
      <vt:lpstr>PowerPoint 簡報</vt:lpstr>
      <vt:lpstr>PowerPoint 簡報</vt:lpstr>
      <vt:lpstr>jQuery 安裝</vt:lpstr>
      <vt:lpstr>PowerPoint 簡報</vt:lpstr>
      <vt:lpstr>HTML  引用JQuery函式庫</vt:lpstr>
      <vt:lpstr>Jquery撰寫位置很重要</vt:lpstr>
      <vt:lpstr>什麼是DOM </vt:lpstr>
      <vt:lpstr>DOM元素互動</vt:lpstr>
      <vt:lpstr>製作網頁布告欄</vt:lpstr>
      <vt:lpstr>製作網頁布告欄</vt:lpstr>
      <vt:lpstr>function </vt:lpstr>
      <vt:lpstr>A2 熊弟向虎哥挑戰，兩個人決定擲骰子比大小。讓我們來寫一支小程式，模擬他們的比賽。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JavaScripe</dc:title>
  <dc:creator>User</dc:creator>
  <cp:lastModifiedBy>昭蓉 江</cp:lastModifiedBy>
  <cp:revision>33</cp:revision>
  <dcterms:created xsi:type="dcterms:W3CDTF">2021-03-15T05:27:09Z</dcterms:created>
  <dcterms:modified xsi:type="dcterms:W3CDTF">2021-03-30T10:12:24Z</dcterms:modified>
</cp:coreProperties>
</file>